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5" d="100"/>
          <a:sy n="75" d="100"/>
        </p:scale>
        <p:origin x="4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263D-C41B-4F9A-843E-ACF0DE09AC29}"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E6FAB-46DE-405A-B350-719F85AE57F0}" type="slidenum">
              <a:rPr lang="en-US" smtClean="0"/>
              <a:t>‹#›</a:t>
            </a:fld>
            <a:endParaRPr lang="en-US"/>
          </a:p>
        </p:txBody>
      </p:sp>
    </p:spTree>
    <p:extLst>
      <p:ext uri="{BB962C8B-B14F-4D97-AF65-F5344CB8AC3E}">
        <p14:creationId xmlns:p14="http://schemas.microsoft.com/office/powerpoint/2010/main" val="315227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Justin highlighted some of DRI’s notable contributions to the global research community and the positive implications of new scientific discoveries for not only Nevada, but the rest of the world. But who will continue this work once faculty member like Richard decide to retire from his respective field?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will take his place? Will Nevada’s youth be poised to pick up where he left off? And maybe an even more important question to ask is, would they even be interested in doing so? </a:t>
            </a:r>
          </a:p>
          <a:p>
            <a:endParaRPr lang="en-US" dirty="0"/>
          </a:p>
        </p:txBody>
      </p:sp>
      <p:sp>
        <p:nvSpPr>
          <p:cNvPr id="4" name="Slide Number Placeholder 3"/>
          <p:cNvSpPr>
            <a:spLocks noGrp="1"/>
          </p:cNvSpPr>
          <p:nvPr>
            <p:ph type="sldNum" sz="quarter" idx="10"/>
          </p:nvPr>
        </p:nvSpPr>
        <p:spPr/>
        <p:txBody>
          <a:bodyPr/>
          <a:lstStyle/>
          <a:p>
            <a:fld id="{7B38BBE3-46D7-4BC0-99CF-CE982E2B8A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70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agree that the need to entice student interest in science, technology, engineering and math is greater than ever. And that’s where GreenPower comes in.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MISSION &amp; VISION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Really what we want to do is translate all of the cutting edge research that is being conducted and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technology that is being developed here at DRI into tangible classroom tools and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may have gathered from our mission statement, we do this in a unique way. The model we use targets the educators, as they are the experts in their respective field. Although we see great value in having professionals come into the classroom to talk about their work in our Storm Peak Laboratory, for example, we can reach more students by empowering the educator with both the background knowledge and confidence to disseminate that same information to their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created a two pronged program that aims to do just that.</a:t>
            </a:r>
          </a:p>
          <a:p>
            <a:endParaRPr lang="en-US" dirty="0"/>
          </a:p>
        </p:txBody>
      </p:sp>
      <p:sp>
        <p:nvSpPr>
          <p:cNvPr id="4" name="Slide Number Placeholder 3"/>
          <p:cNvSpPr>
            <a:spLocks noGrp="1"/>
          </p:cNvSpPr>
          <p:nvPr>
            <p:ph type="sldNum" sz="quarter" idx="10"/>
          </p:nvPr>
        </p:nvSpPr>
        <p:spPr/>
        <p:txBody>
          <a:bodyPr/>
          <a:lstStyle/>
          <a:p>
            <a:fld id="{7B38BBE3-46D7-4BC0-99CF-CE982E2B8A2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6044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5284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3503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4870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3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44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93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3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4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976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5" y="-710230"/>
            <a:ext cx="12341290" cy="8225001"/>
          </a:xfrm>
          <a:prstGeom prst="rect">
            <a:avLst/>
          </a:prstGeom>
          <a:effectLst>
            <a:softEdge rad="63500"/>
          </a:effectLst>
        </p:spPr>
      </p:pic>
      <p:sp>
        <p:nvSpPr>
          <p:cNvPr id="5" name="TextBox 4"/>
          <p:cNvSpPr txBox="1"/>
          <p:nvPr/>
        </p:nvSpPr>
        <p:spPr>
          <a:xfrm>
            <a:off x="5180927" y="5201731"/>
            <a:ext cx="7095048" cy="1015663"/>
          </a:xfrm>
          <a:prstGeom prst="rect">
            <a:avLst/>
          </a:prstGeom>
          <a:noFill/>
        </p:spPr>
        <p:txBody>
          <a:bodyPr wrap="square" rtlCol="0">
            <a:spAutoFit/>
          </a:bodyPr>
          <a:lstStyle/>
          <a:p>
            <a:pPr algn="ctr"/>
            <a:r>
              <a:rPr lang="en-US" sz="6000" b="1" dirty="0">
                <a:solidFill>
                  <a:prstClr val="white"/>
                </a:solidFill>
                <a:latin typeface="Arial Narrow" panose="020B0606020202030204" pitchFamily="34" charset="0"/>
              </a:rPr>
              <a:t>The Power of Science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57" y="5201731"/>
            <a:ext cx="4295775" cy="1066800"/>
          </a:xfrm>
          <a:prstGeom prst="rect">
            <a:avLst/>
          </a:prstGeom>
        </p:spPr>
      </p:pic>
    </p:spTree>
    <p:extLst>
      <p:ext uri="{BB962C8B-B14F-4D97-AF65-F5344CB8AC3E}">
        <p14:creationId xmlns:p14="http://schemas.microsoft.com/office/powerpoint/2010/main" val="3643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522112" y="982913"/>
            <a:ext cx="5830221" cy="5357501"/>
          </a:xfrm>
          <a:solidFill>
            <a:schemeClr val="accent1">
              <a:lumMod val="20000"/>
              <a:lumOff val="80000"/>
            </a:schemeClr>
          </a:solidFill>
          <a:ln>
            <a:solidFill>
              <a:schemeClr val="tx1"/>
            </a:solidFill>
          </a:ln>
          <a:effectLst>
            <a:softEdge rad="31750"/>
          </a:effectLst>
        </p:spPr>
        <p:txBody>
          <a:bodyPr>
            <a:noAutofit/>
          </a:bodyPr>
          <a:lstStyle/>
          <a:p>
            <a:pPr marL="0" indent="0">
              <a:buNone/>
            </a:pPr>
            <a:r>
              <a:rPr lang="en-US" sz="2400" b="1" dirty="0">
                <a:latin typeface="Arial Narrow" panose="020B0606020202030204" pitchFamily="34" charset="0"/>
              </a:rPr>
              <a:t>GreenPower Mission</a:t>
            </a:r>
          </a:p>
          <a:p>
            <a:pPr marL="0" indent="0">
              <a:buNone/>
            </a:pPr>
            <a:r>
              <a:rPr lang="en-US" sz="2400" dirty="0">
                <a:latin typeface="Arial Narrow" panose="020B0606020202030204" pitchFamily="34" charset="0"/>
              </a:rPr>
              <a:t>To support Nevada's PreK-12 educators in science-based, environmental education by providing the tools, resources, and knowledge they need, so all students acquire the knowledge and skills needed to work, live and contribute in our community.</a:t>
            </a:r>
          </a:p>
          <a:p>
            <a:pPr marL="0" indent="0">
              <a:buNone/>
            </a:pPr>
            <a:endParaRPr lang="en-US" sz="2400" dirty="0">
              <a:latin typeface="Arial Narrow" panose="020B0606020202030204" pitchFamily="34" charset="0"/>
            </a:endParaRPr>
          </a:p>
          <a:p>
            <a:pPr marL="0" indent="0">
              <a:buNone/>
            </a:pPr>
            <a:r>
              <a:rPr lang="en-US" sz="2400" b="1" dirty="0">
                <a:latin typeface="Arial Narrow" panose="020B0606020202030204" pitchFamily="34" charset="0"/>
              </a:rPr>
              <a:t>GreenPower Vision </a:t>
            </a:r>
          </a:p>
          <a:p>
            <a:pPr marL="0" indent="0">
              <a:buNone/>
            </a:pPr>
            <a:r>
              <a:rPr lang="en-US" sz="2400" dirty="0">
                <a:latin typeface="Arial Narrow" panose="020B0606020202030204" pitchFamily="34" charset="0"/>
              </a:rPr>
              <a:t>We aim to increase scientific knowledge and understanding of the earth's environment, promoting preservation of diverse ecosystems, advancing responsible resource management, and improving human health and welfare. </a:t>
            </a:r>
          </a:p>
          <a:p>
            <a:endParaRPr lang="en-US" sz="2600" dirty="0">
              <a:latin typeface="Arial Narrow" panose="020B0606020202030204" pitchFamily="34" charset="0"/>
            </a:endParaRPr>
          </a:p>
        </p:txBody>
      </p:sp>
      <p:sp>
        <p:nvSpPr>
          <p:cNvPr id="13" name="Title 1"/>
          <p:cNvSpPr>
            <a:spLocks noGrp="1"/>
          </p:cNvSpPr>
          <p:nvPr>
            <p:ph type="title"/>
          </p:nvPr>
        </p:nvSpPr>
        <p:spPr>
          <a:xfrm>
            <a:off x="0" y="0"/>
            <a:ext cx="12192000" cy="812077"/>
          </a:xfrm>
          <a:solidFill>
            <a:schemeClr val="tx2">
              <a:lumMod val="50000"/>
            </a:schemeClr>
          </a:solidFill>
        </p:spPr>
        <p:txBody>
          <a:bodyPr>
            <a:normAutofit/>
          </a:bodyPr>
          <a:lstStyle/>
          <a:p>
            <a:r>
              <a:rPr lang="en-US" sz="4000" b="1" dirty="0" smtClean="0">
                <a:solidFill>
                  <a:schemeClr val="bg1"/>
                </a:solidFill>
                <a:latin typeface="Arial Narrow" panose="020B0606020202030204" pitchFamily="34" charset="0"/>
              </a:rPr>
              <a:t>DRI’s Connection to K-12 Education </a:t>
            </a:r>
            <a:endParaRPr lang="en-US" sz="4000" b="1" dirty="0">
              <a:solidFill>
                <a:schemeClr val="bg1"/>
              </a:solidFill>
              <a:latin typeface="Arial Narrow" panose="020B0606020202030204" pitchFamily="34" charset="0"/>
            </a:endParaRPr>
          </a:p>
        </p:txBody>
      </p:sp>
      <p:pic>
        <p:nvPicPr>
          <p:cNvPr id="10" name="Picture 9"/>
          <p:cNvPicPr>
            <a:picLocks noChangeAspect="1"/>
          </p:cNvPicPr>
          <p:nvPr/>
        </p:nvPicPr>
        <p:blipFill rotWithShape="1">
          <a:blip r:embed="rId3"/>
          <a:srcRect l="258" r="9140"/>
          <a:stretch/>
        </p:blipFill>
        <p:spPr>
          <a:xfrm>
            <a:off x="6588401" y="1086128"/>
            <a:ext cx="5244860" cy="2744001"/>
          </a:xfrm>
          <a:prstGeom prst="rect">
            <a:avLst/>
          </a:prstGeom>
        </p:spPr>
      </p:pic>
      <p:pic>
        <p:nvPicPr>
          <p:cNvPr id="15" name="Picture 14"/>
          <p:cNvPicPr>
            <a:picLocks noChangeAspect="1"/>
          </p:cNvPicPr>
          <p:nvPr/>
        </p:nvPicPr>
        <p:blipFill rotWithShape="1">
          <a:blip r:embed="rId4"/>
          <a:srcRect l="59019" t="35219" r="23961" b="32207"/>
          <a:stretch/>
        </p:blipFill>
        <p:spPr>
          <a:xfrm>
            <a:off x="6588401" y="3830129"/>
            <a:ext cx="5256438" cy="2829463"/>
          </a:xfrm>
          <a:prstGeom prst="rect">
            <a:avLst/>
          </a:prstGeom>
        </p:spPr>
      </p:pic>
      <p:pic>
        <p:nvPicPr>
          <p:cNvPr id="2" name="Picture 1"/>
          <p:cNvPicPr>
            <a:picLocks noChangeAspect="1"/>
          </p:cNvPicPr>
          <p:nvPr/>
        </p:nvPicPr>
        <p:blipFill>
          <a:blip r:embed="rId5"/>
          <a:stretch>
            <a:fillRect/>
          </a:stretch>
        </p:blipFill>
        <p:spPr>
          <a:xfrm>
            <a:off x="3548432" y="3337962"/>
            <a:ext cx="2547568" cy="647402"/>
          </a:xfrm>
          <a:prstGeom prst="rect">
            <a:avLst/>
          </a:prstGeom>
        </p:spPr>
      </p:pic>
    </p:spTree>
    <p:extLst>
      <p:ext uri="{BB962C8B-B14F-4D97-AF65-F5344CB8AC3E}">
        <p14:creationId xmlns:p14="http://schemas.microsoft.com/office/powerpoint/2010/main" val="94376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Green Boxes</a:t>
            </a:r>
            <a:endParaRPr lang="en-US" sz="40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590" y="1566436"/>
            <a:ext cx="5500510" cy="431469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66523" y="1304751"/>
            <a:ext cx="5223018" cy="5093702"/>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Self-contained teaching kits provide educators with hands-on science experiments.</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Standards-based lessons are designed to enhance student literacy in various STEM subject areas.</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Aligned with Next Generation Science Standards </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FREE of cost to any educator in Nevada!</a:t>
            </a:r>
          </a:p>
        </p:txBody>
      </p:sp>
    </p:spTree>
    <p:extLst>
      <p:ext uri="{BB962C8B-B14F-4D97-AF65-F5344CB8AC3E}">
        <p14:creationId xmlns:p14="http://schemas.microsoft.com/office/powerpoint/2010/main" val="228446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Soil Science (6-12) Green Box</a:t>
            </a:r>
            <a:endParaRPr lang="en-US" sz="4000" b="1" dirty="0">
              <a:solidFill>
                <a:schemeClr val="bg1"/>
              </a:solidFill>
              <a:latin typeface="Arial Narrow" panose="020B0606020202030204" pitchFamily="34" charset="0"/>
            </a:endParaRPr>
          </a:p>
        </p:txBody>
      </p:sp>
      <p:sp>
        <p:nvSpPr>
          <p:cNvPr id="3" name="TextBox 2"/>
          <p:cNvSpPr txBox="1"/>
          <p:nvPr/>
        </p:nvSpPr>
        <p:spPr>
          <a:xfrm>
            <a:off x="382964" y="1230896"/>
            <a:ext cx="5223018" cy="4770537"/>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algn="ctr"/>
            <a:r>
              <a:rPr lang="en-US" sz="2400" b="1" dirty="0" smtClean="0">
                <a:latin typeface="Arial Narrow" panose="020B0606020202030204" pitchFamily="34" charset="0"/>
              </a:rPr>
              <a:t>Students are tasked with:</a:t>
            </a:r>
          </a:p>
          <a:p>
            <a:endParaRPr lang="en-US" sz="2000" dirty="0">
              <a:latin typeface="Arial Narrow" panose="020B0606020202030204" pitchFamily="34" charset="0"/>
            </a:endParaRPr>
          </a:p>
          <a:p>
            <a:pPr marL="457200" indent="-457200">
              <a:buFont typeface="Courier New" panose="02070309020205020404" pitchFamily="49" charset="0"/>
              <a:buChar char="o"/>
            </a:pPr>
            <a:r>
              <a:rPr lang="en-US" sz="2000">
                <a:latin typeface="Arial Narrow" panose="020B0606020202030204" pitchFamily="34" charset="0"/>
              </a:rPr>
              <a:t>Simulating how soil is </a:t>
            </a:r>
            <a:r>
              <a:rPr lang="en-US" sz="2000">
                <a:latin typeface="Arial Narrow" panose="020B0606020202030204" pitchFamily="34" charset="0"/>
              </a:rPr>
              <a:t>formed</a:t>
            </a:r>
            <a:r>
              <a:rPr lang="en-US" sz="2000" smtClean="0">
                <a:latin typeface="Arial Narrow" panose="020B0606020202030204" pitchFamily="34" charset="0"/>
              </a:rPr>
              <a:t>.</a:t>
            </a:r>
          </a:p>
          <a:p>
            <a:endParaRPr lang="en-US" sz="2000">
              <a:latin typeface="Arial Narrow" panose="020B0606020202030204" pitchFamily="34" charset="0"/>
            </a:endParaRPr>
          </a:p>
          <a:p>
            <a:pPr marL="457200" indent="-457200">
              <a:buFont typeface="Courier New" panose="02070309020205020404" pitchFamily="49" charset="0"/>
              <a:buChar char="o"/>
            </a:pPr>
            <a:r>
              <a:rPr lang="en-US" sz="2000" dirty="0" smtClean="0">
                <a:latin typeface="Arial Narrow" panose="020B0606020202030204" pitchFamily="34" charset="0"/>
              </a:rPr>
              <a:t>Identifying </a:t>
            </a:r>
            <a:r>
              <a:rPr lang="en-US" sz="2000" dirty="0" smtClean="0">
                <a:latin typeface="Arial Narrow" panose="020B0606020202030204" pitchFamily="34" charset="0"/>
              </a:rPr>
              <a:t>various types of soil.</a:t>
            </a:r>
          </a:p>
          <a:p>
            <a:pPr marL="342900" indent="-342900">
              <a:buFont typeface="Courier New" panose="02070309020205020404" pitchFamily="49" charset="0"/>
              <a:buChar char="o"/>
            </a:pPr>
            <a:endParaRPr lang="en-US" sz="2000" dirty="0" smtClean="0">
              <a:latin typeface="Arial Narrow" panose="020B0606020202030204" pitchFamily="34" charset="0"/>
            </a:endParaRPr>
          </a:p>
          <a:p>
            <a:pPr marL="457200" indent="-457200">
              <a:buFont typeface="Courier New" panose="02070309020205020404" pitchFamily="49" charset="0"/>
              <a:buChar char="o"/>
            </a:pPr>
            <a:r>
              <a:rPr lang="en-US" sz="2000" dirty="0" smtClean="0">
                <a:latin typeface="Arial Narrow" panose="020B0606020202030204" pitchFamily="34" charset="0"/>
              </a:rPr>
              <a:t>Discovering how the properties of soil indicate what plants will thrive in that environment.</a:t>
            </a:r>
          </a:p>
          <a:p>
            <a:pPr marL="342900" indent="-342900">
              <a:buFont typeface="Courier New" panose="02070309020205020404" pitchFamily="49" charset="0"/>
              <a:buChar char="o"/>
            </a:pPr>
            <a:endParaRPr lang="en-US" sz="2000" dirty="0">
              <a:latin typeface="Arial Narrow" panose="020B0606020202030204" pitchFamily="34" charset="0"/>
            </a:endParaRPr>
          </a:p>
          <a:p>
            <a:pPr marL="457200" indent="-457200">
              <a:buFont typeface="Courier New" panose="02070309020205020404" pitchFamily="49" charset="0"/>
              <a:buChar char="o"/>
            </a:pPr>
            <a:r>
              <a:rPr lang="en-US" sz="2000" dirty="0" smtClean="0">
                <a:latin typeface="Arial Narrow" panose="020B0606020202030204" pitchFamily="34" charset="0"/>
              </a:rPr>
              <a:t>Understanding the </a:t>
            </a:r>
            <a:r>
              <a:rPr lang="en-US" sz="2000" dirty="0">
                <a:latin typeface="Arial Narrow" panose="020B0606020202030204" pitchFamily="34" charset="0"/>
              </a:rPr>
              <a:t>compost food </a:t>
            </a:r>
            <a:r>
              <a:rPr lang="en-US" sz="2000" dirty="0" smtClean="0">
                <a:latin typeface="Arial Narrow" panose="020B0606020202030204" pitchFamily="34" charset="0"/>
              </a:rPr>
              <a:t>web, with an emphasis on the vital role worms play in composting.</a:t>
            </a:r>
          </a:p>
          <a:p>
            <a:pPr marL="342900" indent="-342900">
              <a:buFont typeface="Courier New" panose="02070309020205020404" pitchFamily="49" charset="0"/>
              <a:buChar char="o"/>
            </a:pPr>
            <a:endParaRPr lang="en-US" sz="2000" dirty="0" smtClean="0">
              <a:latin typeface="Arial Narrow" panose="020B0606020202030204" pitchFamily="34" charset="0"/>
            </a:endParaRPr>
          </a:p>
          <a:p>
            <a:pPr marL="457200" indent="-457200">
              <a:buFont typeface="Courier New" panose="02070309020205020404" pitchFamily="49" charset="0"/>
              <a:buChar char="o"/>
            </a:pPr>
            <a:r>
              <a:rPr lang="en-US" sz="2000" dirty="0" smtClean="0">
                <a:latin typeface="Arial Narrow" panose="020B0606020202030204" pitchFamily="34" charset="0"/>
              </a:rPr>
              <a:t>Determining the characteristics of a worm’s ideal habitat.</a:t>
            </a:r>
            <a:endParaRPr lang="en-US" sz="2000" dirty="0">
              <a:latin typeface="Arial Narrow" panose="020B0606020202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422" y="1697799"/>
            <a:ext cx="5838452" cy="4159897"/>
          </a:xfrm>
          <a:prstGeom prst="rect">
            <a:avLst/>
          </a:prstGeom>
        </p:spPr>
      </p:pic>
      <p:sp>
        <p:nvSpPr>
          <p:cNvPr id="7" name="TextBox 6"/>
          <p:cNvSpPr txBox="1"/>
          <p:nvPr/>
        </p:nvSpPr>
        <p:spPr>
          <a:xfrm>
            <a:off x="6512986" y="5955266"/>
            <a:ext cx="4609323"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Sepulveda Elementary School – 5</a:t>
            </a:r>
            <a:r>
              <a:rPr lang="en-US" baseline="30000" dirty="0" smtClean="0">
                <a:solidFill>
                  <a:schemeClr val="bg1"/>
                </a:solidFill>
                <a:latin typeface="Arial Narrow" panose="020B0606020202030204" pitchFamily="34" charset="0"/>
              </a:rPr>
              <a:t>th</a:t>
            </a:r>
            <a:r>
              <a:rPr lang="en-US" dirty="0" smtClean="0">
                <a:solidFill>
                  <a:schemeClr val="bg1"/>
                </a:solidFill>
                <a:latin typeface="Arial Narrow" panose="020B0606020202030204" pitchFamily="34" charset="0"/>
              </a:rPr>
              <a:t> grade classroom</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8373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Grizzly Gizzards</a:t>
            </a:r>
            <a:endParaRPr lang="en-US" sz="4000" b="1" dirty="0">
              <a:solidFill>
                <a:schemeClr val="bg1"/>
              </a:solidFill>
              <a:latin typeface="Arial Narrow" panose="020B0606020202030204" pitchFamily="34" charset="0"/>
            </a:endParaRPr>
          </a:p>
        </p:txBody>
      </p:sp>
      <p:sp>
        <p:nvSpPr>
          <p:cNvPr id="3" name="TextBox 2"/>
          <p:cNvSpPr txBox="1"/>
          <p:nvPr/>
        </p:nvSpPr>
        <p:spPr>
          <a:xfrm>
            <a:off x="6326564" y="2083777"/>
            <a:ext cx="5223018" cy="3293209"/>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algn="ctr"/>
            <a:r>
              <a:rPr lang="en-US" sz="2400" b="1" dirty="0" smtClean="0">
                <a:latin typeface="Arial Narrow" panose="020B0606020202030204" pitchFamily="34" charset="0"/>
              </a:rPr>
              <a:t>Next Generation Science Standards</a:t>
            </a:r>
          </a:p>
          <a:p>
            <a:pPr algn="ctr"/>
            <a:endParaRPr lang="en-US" sz="2400" b="1" dirty="0" smtClean="0">
              <a:latin typeface="Arial Narrow" panose="020B0606020202030204" pitchFamily="34" charset="0"/>
            </a:endParaRPr>
          </a:p>
          <a:p>
            <a:pPr marL="342900" indent="-342900">
              <a:buFont typeface="Courier New" panose="02070309020205020404" pitchFamily="49" charset="0"/>
              <a:buChar char="o"/>
            </a:pPr>
            <a:r>
              <a:rPr lang="en-US" sz="2000" dirty="0">
                <a:latin typeface="Arial Narrow" panose="020B0606020202030204" pitchFamily="34" charset="0"/>
              </a:rPr>
              <a:t>MS-LS1-3. Use argument supported by evidence for how the body is a system of interacting subsystems composed of groups of cells. </a:t>
            </a:r>
            <a:endParaRPr lang="en-US" sz="2000" dirty="0" smtClean="0">
              <a:latin typeface="Arial Narrow" panose="020B0606020202030204" pitchFamily="34" charset="0"/>
            </a:endParaRPr>
          </a:p>
          <a:p>
            <a:endParaRPr lang="en-US" sz="2000" dirty="0" smtClean="0">
              <a:latin typeface="Arial Narrow" panose="020B0606020202030204" pitchFamily="34" charset="0"/>
            </a:endParaRPr>
          </a:p>
          <a:p>
            <a:pPr marL="342900" indent="-342900">
              <a:buFont typeface="Courier New" panose="02070309020205020404" pitchFamily="49" charset="0"/>
              <a:buChar char="o"/>
            </a:pPr>
            <a:r>
              <a:rPr lang="en-US" sz="2000" dirty="0" smtClean="0">
                <a:latin typeface="Arial Narrow" panose="020B0606020202030204" pitchFamily="34" charset="0"/>
              </a:rPr>
              <a:t>HS-LS1-2</a:t>
            </a:r>
            <a:r>
              <a:rPr lang="en-US" sz="2000" dirty="0">
                <a:latin typeface="Arial Narrow" panose="020B0606020202030204" pitchFamily="34" charset="0"/>
              </a:rPr>
              <a:t>. Develop and use a model to illustrate the hierarchical organization of interacting systems that provide specific functions within multicellular organisms. </a:t>
            </a:r>
          </a:p>
        </p:txBody>
      </p:sp>
      <p:pic>
        <p:nvPicPr>
          <p:cNvPr id="5" name="Picture 4"/>
          <p:cNvPicPr>
            <a:picLocks noChangeAspect="1"/>
          </p:cNvPicPr>
          <p:nvPr/>
        </p:nvPicPr>
        <p:blipFill>
          <a:blip r:embed="rId3"/>
          <a:stretch>
            <a:fillRect/>
          </a:stretch>
        </p:blipFill>
        <p:spPr>
          <a:xfrm>
            <a:off x="662253" y="1557465"/>
            <a:ext cx="5433747" cy="4345831"/>
          </a:xfrm>
          <a:prstGeom prst="rect">
            <a:avLst/>
          </a:prstGeom>
        </p:spPr>
      </p:pic>
    </p:spTree>
    <p:extLst>
      <p:ext uri="{BB962C8B-B14F-4D97-AF65-F5344CB8AC3E}">
        <p14:creationId xmlns:p14="http://schemas.microsoft.com/office/powerpoint/2010/main" val="368169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965</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Calibri</vt:lpstr>
      <vt:lpstr>Calibri Light</vt:lpstr>
      <vt:lpstr>Courier New</vt:lpstr>
      <vt:lpstr>1_Office Theme</vt:lpstr>
      <vt:lpstr>PowerPoint Presentation</vt:lpstr>
      <vt:lpstr>DRI’s Connection to K-12 Education </vt:lpstr>
      <vt:lpstr>Green Boxes</vt:lpstr>
      <vt:lpstr>Soil Science (6-12) Green Box</vt:lpstr>
      <vt:lpstr>Grizzly Gizzards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Peterson</dc:creator>
  <cp:lastModifiedBy>Leah Madison</cp:lastModifiedBy>
  <cp:revision>7</cp:revision>
  <dcterms:created xsi:type="dcterms:W3CDTF">2017-01-13T23:00:40Z</dcterms:created>
  <dcterms:modified xsi:type="dcterms:W3CDTF">2017-01-14T18:23:43Z</dcterms:modified>
</cp:coreProperties>
</file>